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9"/>
  </p:notesMasterIdLst>
  <p:sldIdLst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66" autoAdjust="0"/>
    <p:restoredTop sz="94660"/>
  </p:normalViewPr>
  <p:slideViewPr>
    <p:cSldViewPr>
      <p:cViewPr>
        <p:scale>
          <a:sx n="82" d="100"/>
          <a:sy n="82" d="100"/>
        </p:scale>
        <p:origin x="-66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A8A93-CF56-4E4B-A3F9-2BE28890F440}" type="datetimeFigureOut">
              <a:rPr lang="fr-CA" smtClean="0"/>
              <a:t>2015-01-13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99B2C-0338-4E29-9808-C10A19CC740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589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2B1915-55D1-479F-BB60-FC2CE2279A42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19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342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7982D-A041-416B-A7B7-6B8FE226F3A8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33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38082-BA16-4835-9EE3-72D8130CD30A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297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B45B8-80BD-4AF2-B918-AA77A562BDE2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044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784D8-1E89-45CE-A0AC-DDED77196281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210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DFAC-9AB4-46D2-BB4A-B4D9FA52CCF2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551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F236-25CF-4F4F-82ED-2E9D2309ADA8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708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4742-5BF8-4BA3-BF70-5D8317DB997F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0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12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B0E5-A2EC-414F-A83B-96D273125176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48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4324-88B5-488A-A606-A2610DF75F4A}" type="slidenum">
              <a:rPr lang="fr-CA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SEG2506 – Hivers 2013 - Hussein Al Osman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4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13/01/2015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pic>
        <p:nvPicPr>
          <p:cNvPr id="1030" name="Picture 8" descr="uottawa-logo-nospace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77800"/>
            <a:ext cx="11430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B9D456-0085-42C8-A12E-75ECDDC72A0F}" type="slidenum">
              <a:rPr lang="fr-CA">
                <a:solidFill>
                  <a:srgbClr val="000000">
                    <a:tint val="75000"/>
                  </a:srgb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CA">
              <a:solidFill>
                <a:srgbClr val="000000">
                  <a:tint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SEG2506 – Hivers 2013 - Hussein Al Osman</a:t>
            </a:r>
            <a:endParaRPr 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90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ts val="600"/>
        </a:spcAft>
        <a:buFont typeface="Arial" pitchFamily="34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Diagrammes D’activités UML</a:t>
            </a:r>
            <a:endParaRPr lang="fr-CA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En UML un diagramme d'activité est utilisé pour afficher la séquence des actions produits par un système</a:t>
            </a:r>
          </a:p>
          <a:p>
            <a:endParaRPr lang="fr-CA" altLang="fr-FR" smtClean="0"/>
          </a:p>
          <a:p>
            <a:r>
              <a:rPr lang="fr-CA" altLang="fr-FR" smtClean="0"/>
              <a:t>Ils montrent le flux de travail dès le début jusqu’à  la fin </a:t>
            </a:r>
          </a:p>
          <a:p>
            <a:pPr lvl="1"/>
            <a:r>
              <a:rPr lang="fr-CA" altLang="fr-FR" smtClean="0"/>
              <a:t>Détail les nombreux trajets de décision qui existent dans la progression des événements contenus dans l'activité</a:t>
            </a:r>
          </a:p>
          <a:p>
            <a:endParaRPr lang="fr-CA" altLang="fr-FR" smtClean="0"/>
          </a:p>
          <a:p>
            <a:r>
              <a:rPr lang="fr-CA" altLang="fr-FR" smtClean="0"/>
              <a:t>Très utile pour modéliser le comportement de concurrence</a:t>
            </a: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1C233D67-8BCE-4BB3-8BC8-BF3EF1E29AF2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sp>
        <p:nvSpPr>
          <p:cNvPr id="32773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70474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/>
              <a:t>Diagrammes D’activités UML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Revenant à notre exemple initial</a:t>
            </a:r>
            <a:endParaRPr lang="fr-CA" altLang="fr-FR" i="1" smtClean="0"/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8F26C58D-AA7F-4C01-B7F9-FD25A79623E8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10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41989" name="Picture 6" descr="An example of business flow activity to process purchase order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09875"/>
            <a:ext cx="857250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39491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sz="2800" dirty="0" smtClean="0"/>
              <a:t>La gestion des problèmes dans les projets de logiciel</a:t>
            </a:r>
            <a:endParaRPr lang="fr-CA" sz="2800" dirty="0"/>
          </a:p>
        </p:txBody>
      </p:sp>
      <p:sp>
        <p:nvSpPr>
          <p:cNvPr id="43011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0306A712-D97E-4CC2-99E7-8F344B2A78DC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11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sp>
        <p:nvSpPr>
          <p:cNvPr id="43012" name="TextBox 6"/>
          <p:cNvSpPr txBox="1">
            <a:spLocks noChangeArrowheads="1"/>
          </p:cNvSpPr>
          <p:nvPr/>
        </p:nvSpPr>
        <p:spPr bwMode="auto">
          <a:xfrm>
            <a:off x="2895600" y="6194425"/>
            <a:ext cx="2971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CA" altLang="fr-FR" sz="1600" b="0">
                <a:latin typeface="Times New Roman" pitchFamily="18" charset="0"/>
              </a:rPr>
              <a:t>Courtesy of uml-diagrams.org</a:t>
            </a:r>
            <a:endParaRPr lang="fr-CA" altLang="fr-FR" sz="1600" b="0">
              <a:latin typeface="Times New Roman" pitchFamily="18" charset="0"/>
            </a:endParaRPr>
          </a:p>
        </p:txBody>
      </p:sp>
      <p:sp>
        <p:nvSpPr>
          <p:cNvPr id="43013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  <p:pic>
        <p:nvPicPr>
          <p:cNvPr id="4301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13" y="1654175"/>
            <a:ext cx="5267325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92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Plus sur les  </a:t>
            </a:r>
            <a:r>
              <a:rPr lang="fr-CA" dirty="0"/>
              <a:t>Diagrammes </a:t>
            </a:r>
            <a:r>
              <a:rPr lang="fr-CA" dirty="0" smtClean="0"/>
              <a:t>D’activités</a:t>
            </a:r>
            <a:endParaRPr lang="fr-CA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Régions d'activité interruptible</a:t>
            </a:r>
          </a:p>
          <a:p>
            <a:endParaRPr lang="fr-CA" altLang="fr-FR" smtClean="0"/>
          </a:p>
          <a:p>
            <a:r>
              <a:rPr lang="fr-CA" altLang="fr-FR" smtClean="0"/>
              <a:t>Régions d'extension</a:t>
            </a:r>
          </a:p>
          <a:p>
            <a:endParaRPr lang="fr-CA" altLang="fr-FR" smtClean="0"/>
          </a:p>
          <a:p>
            <a:r>
              <a:rPr lang="fr-CA" altLang="fr-FR" smtClean="0"/>
              <a:t>Gestionnaires d'exceptions (Exception handlers)</a:t>
            </a:r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6949A71E-10A4-4E36-9AE4-8079C83ADC95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12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sp>
        <p:nvSpPr>
          <p:cNvPr id="44037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100613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Régions d'activité interruptible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Entoure un ensemble d'actions qui peut être interrompu</a:t>
            </a:r>
          </a:p>
          <a:p>
            <a:r>
              <a:rPr lang="fr-CA" altLang="fr-FR" smtClean="0"/>
              <a:t>Exemple ci-dessous: </a:t>
            </a:r>
          </a:p>
          <a:p>
            <a:pPr lvl="1"/>
            <a:r>
              <a:rPr lang="fr-CA" altLang="fr-FR" smtClean="0"/>
              <a:t>L’action « Process Order » vas exécuter jusqu’à la fin où le contrôle vas être passé vers l’action « Close Order », à moins que l’ Interruption « Cancel Request » est reçu, ce qui vas causer le contrôle d’être passé vers l’action « Cancel Order ».</a:t>
            </a:r>
          </a:p>
        </p:txBody>
      </p:sp>
      <p:sp>
        <p:nvSpPr>
          <p:cNvPr id="4506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C1CEAF7B-7F44-45A1-BFAB-00BEC8504009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13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962400"/>
            <a:ext cx="57959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354631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altLang="fr-FR" dirty="0" smtClean="0"/>
              <a:t>Régions d'extension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1219200"/>
          </a:xfrm>
        </p:spPr>
        <p:txBody>
          <a:bodyPr/>
          <a:lstStyle/>
          <a:p>
            <a:r>
              <a:rPr lang="fr-CA" altLang="fr-FR" smtClean="0"/>
              <a:t>Une région d'extension est une zone d'activité qui exécute à plusieurs reprises pour consommer tous les éléments d'une collection d'entrée</a:t>
            </a:r>
          </a:p>
          <a:p>
            <a:r>
              <a:rPr lang="fr-CA" altLang="fr-FR" smtClean="0"/>
              <a:t>Exemple d’un «  checkout » des livres dans une bibliothèque modélisée à l'aide d'une zone d'expansion</a:t>
            </a: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CF6E101B-082E-4F21-A889-C85DBFC5F369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14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grpSp>
        <p:nvGrpSpPr>
          <p:cNvPr id="46085" name="Group 34"/>
          <p:cNvGrpSpPr>
            <a:grpSpLocks/>
          </p:cNvGrpSpPr>
          <p:nvPr/>
        </p:nvGrpSpPr>
        <p:grpSpPr bwMode="auto">
          <a:xfrm>
            <a:off x="990600" y="3657600"/>
            <a:ext cx="6553200" cy="1676400"/>
            <a:chOff x="990600" y="3200400"/>
            <a:chExt cx="6553200" cy="1676400"/>
          </a:xfrm>
        </p:grpSpPr>
        <p:sp>
          <p:nvSpPr>
            <p:cNvPr id="6" name="Rounded Rectangle 5"/>
            <p:cNvSpPr/>
            <p:nvPr/>
          </p:nvSpPr>
          <p:spPr>
            <a:xfrm>
              <a:off x="990600" y="3200400"/>
              <a:ext cx="6553200" cy="1676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CA" sz="1800" dirty="0">
                  <a:solidFill>
                    <a:schemeClr val="tx1"/>
                  </a:solidFill>
                </a:rPr>
                <a:t>Checkout Books</a:t>
              </a:r>
              <a:endParaRPr lang="fr-CA" sz="1800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19200" y="3886200"/>
              <a:ext cx="1371600" cy="495300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Find Books to Borrow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048000" y="3714750"/>
              <a:ext cx="2590800" cy="933450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943225" y="3917950"/>
              <a:ext cx="138113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43225" y="4051300"/>
              <a:ext cx="138113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43225" y="4181475"/>
              <a:ext cx="138113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43225" y="4314825"/>
              <a:ext cx="138113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10225" y="3917950"/>
              <a:ext cx="136525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610225" y="4051300"/>
              <a:ext cx="136525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10225" y="4181475"/>
              <a:ext cx="136525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610225" y="4314825"/>
              <a:ext cx="136525" cy="13335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20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276600" y="3962400"/>
              <a:ext cx="990600" cy="381000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Checkout Book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419600" y="3962400"/>
              <a:ext cx="990600" cy="381000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Show Due Date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9" idx="3"/>
              <a:endCxn id="12" idx="1"/>
            </p:cNvCxnSpPr>
            <p:nvPr/>
          </p:nvCxnSpPr>
          <p:spPr>
            <a:xfrm flipV="1">
              <a:off x="2590800" y="4117975"/>
              <a:ext cx="352425" cy="158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2" idx="3"/>
              <a:endCxn id="19" idx="1"/>
            </p:cNvCxnSpPr>
            <p:nvPr/>
          </p:nvCxnSpPr>
          <p:spPr>
            <a:xfrm>
              <a:off x="3081338" y="4117975"/>
              <a:ext cx="195262" cy="349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" idx="3"/>
              <a:endCxn id="20" idx="1"/>
            </p:cNvCxnSpPr>
            <p:nvPr/>
          </p:nvCxnSpPr>
          <p:spPr>
            <a:xfrm>
              <a:off x="4267200" y="4152900"/>
              <a:ext cx="152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0" idx="3"/>
              <a:endCxn id="16" idx="1"/>
            </p:cNvCxnSpPr>
            <p:nvPr/>
          </p:nvCxnSpPr>
          <p:spPr>
            <a:xfrm flipV="1">
              <a:off x="5410200" y="4117975"/>
              <a:ext cx="200025" cy="349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6" idx="3"/>
              <a:endCxn id="33" idx="1"/>
            </p:cNvCxnSpPr>
            <p:nvPr/>
          </p:nvCxnSpPr>
          <p:spPr>
            <a:xfrm flipV="1">
              <a:off x="5746750" y="4117975"/>
              <a:ext cx="4254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6172200" y="3870325"/>
              <a:ext cx="1143000" cy="495300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Place Books in Bags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086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  <p:cxnSp>
        <p:nvCxnSpPr>
          <p:cNvPr id="4" name="Straight Arrow Connector 3"/>
          <p:cNvCxnSpPr>
            <a:stCxn id="33" idx="2"/>
          </p:cNvCxnSpPr>
          <p:nvPr/>
        </p:nvCxnSpPr>
        <p:spPr>
          <a:xfrm>
            <a:off x="6743700" y="4822825"/>
            <a:ext cx="0" cy="206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6629400" y="50292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29" name="Oval 28"/>
          <p:cNvSpPr/>
          <p:nvPr/>
        </p:nvSpPr>
        <p:spPr>
          <a:xfrm>
            <a:off x="6688138" y="5086350"/>
            <a:ext cx="114300" cy="1143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7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altLang="fr-FR" dirty="0"/>
              <a:t>Régions </a:t>
            </a:r>
            <a:r>
              <a:rPr lang="fr-CA" altLang="fr-FR" dirty="0" smtClean="0"/>
              <a:t>d'extension</a:t>
            </a:r>
            <a:endParaRPr lang="fr-CA"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762000"/>
          </a:xfrm>
        </p:spPr>
        <p:txBody>
          <a:bodyPr/>
          <a:lstStyle/>
          <a:p>
            <a:r>
              <a:rPr lang="fr-CA" altLang="fr-FR" smtClean="0"/>
              <a:t>Un autre exemple: Encodage de vidéo</a:t>
            </a:r>
          </a:p>
        </p:txBody>
      </p:sp>
      <p:sp>
        <p:nvSpPr>
          <p:cNvPr id="4710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12CA14C4-0AE9-405A-A900-78A9E4EA26D4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15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grpSp>
        <p:nvGrpSpPr>
          <p:cNvPr id="47109" name="Group 41"/>
          <p:cNvGrpSpPr>
            <a:grpSpLocks/>
          </p:cNvGrpSpPr>
          <p:nvPr/>
        </p:nvGrpSpPr>
        <p:grpSpPr bwMode="auto">
          <a:xfrm>
            <a:off x="152400" y="3200400"/>
            <a:ext cx="8763000" cy="1981200"/>
            <a:chOff x="533400" y="3581400"/>
            <a:chExt cx="8153400" cy="1676400"/>
          </a:xfrm>
        </p:grpSpPr>
        <p:sp>
          <p:nvSpPr>
            <p:cNvPr id="7" name="Rounded Rectangle 6"/>
            <p:cNvSpPr/>
            <p:nvPr/>
          </p:nvSpPr>
          <p:spPr>
            <a:xfrm>
              <a:off x="533400" y="3581400"/>
              <a:ext cx="8153400" cy="1676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CA" sz="2000" dirty="0">
                  <a:solidFill>
                    <a:schemeClr val="tx1"/>
                  </a:solidFill>
                </a:rPr>
                <a:t>Encode Video</a:t>
              </a:r>
              <a:endParaRPr lang="fr-CA" sz="2000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762346" y="4267811"/>
              <a:ext cx="1370717" cy="494323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Capture Video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590952" y="4095873"/>
              <a:ext cx="4222929" cy="933572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86080" y="4298706"/>
              <a:ext cx="137368" cy="132984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86080" y="4431690"/>
              <a:ext cx="137368" cy="13432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86080" y="4561987"/>
              <a:ext cx="137368" cy="13432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486080" y="4696313"/>
              <a:ext cx="137368" cy="132984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45936" y="4298706"/>
              <a:ext cx="137368" cy="132984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745936" y="4431690"/>
              <a:ext cx="137368" cy="13432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45936" y="4561987"/>
              <a:ext cx="137368" cy="13432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45936" y="4696313"/>
              <a:ext cx="137368" cy="132984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CA" sz="140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2819897" y="4343034"/>
              <a:ext cx="989634" cy="381488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100" dirty="0">
                  <a:solidFill>
                    <a:schemeClr val="tx1"/>
                  </a:solidFill>
                </a:rPr>
                <a:t>Extract Audio from Frame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15284" y="4343034"/>
              <a:ext cx="1218578" cy="381488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100" dirty="0">
                  <a:solidFill>
                    <a:schemeClr val="tx1"/>
                  </a:solidFill>
                </a:rPr>
                <a:t>Encode Video Frame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8" idx="3"/>
              <a:endCxn id="11" idx="1"/>
            </p:cNvCxnSpPr>
            <p:nvPr/>
          </p:nvCxnSpPr>
          <p:spPr>
            <a:xfrm flipV="1">
              <a:off x="2133062" y="4498853"/>
              <a:ext cx="353018" cy="161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1" idx="3"/>
              <a:endCxn id="18" idx="1"/>
            </p:cNvCxnSpPr>
            <p:nvPr/>
          </p:nvCxnSpPr>
          <p:spPr>
            <a:xfrm>
              <a:off x="2623448" y="4498853"/>
              <a:ext cx="196449" cy="349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8" idx="3"/>
              <a:endCxn id="19" idx="1"/>
            </p:cNvCxnSpPr>
            <p:nvPr/>
          </p:nvCxnSpPr>
          <p:spPr>
            <a:xfrm>
              <a:off x="3809531" y="4533778"/>
              <a:ext cx="30575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3"/>
              <a:endCxn id="27" idx="1"/>
            </p:cNvCxnSpPr>
            <p:nvPr/>
          </p:nvCxnSpPr>
          <p:spPr>
            <a:xfrm>
              <a:off x="5333862" y="4533778"/>
              <a:ext cx="22894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5" idx="3"/>
              <a:endCxn id="25" idx="1"/>
            </p:cNvCxnSpPr>
            <p:nvPr/>
          </p:nvCxnSpPr>
          <p:spPr>
            <a:xfrm flipV="1">
              <a:off x="6883304" y="4498853"/>
              <a:ext cx="3559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ed Rectangle 24"/>
            <p:cNvSpPr/>
            <p:nvPr/>
          </p:nvSpPr>
          <p:spPr>
            <a:xfrm>
              <a:off x="7239276" y="4250348"/>
              <a:ext cx="1218579" cy="495667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200" dirty="0">
                  <a:solidFill>
                    <a:schemeClr val="tx1"/>
                  </a:solidFill>
                </a:rPr>
                <a:t>Save Encoded Video</a:t>
              </a:r>
              <a:endParaRPr lang="fr-CA" sz="1200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562808" y="4343034"/>
              <a:ext cx="991110" cy="381488"/>
            </a:xfrm>
            <a:prstGeom prst="round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100" dirty="0">
                  <a:solidFill>
                    <a:schemeClr val="tx1"/>
                  </a:solidFill>
                </a:rPr>
                <a:t>Attach Audio to Frame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>
              <a:stCxn id="27" idx="3"/>
              <a:endCxn id="15" idx="1"/>
            </p:cNvCxnSpPr>
            <p:nvPr/>
          </p:nvCxnSpPr>
          <p:spPr>
            <a:xfrm flipV="1">
              <a:off x="6553918" y="4498853"/>
              <a:ext cx="192018" cy="349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110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  <p:cxnSp>
        <p:nvCxnSpPr>
          <p:cNvPr id="28" name="Straight Arrow Connector 27"/>
          <p:cNvCxnSpPr>
            <a:stCxn id="25" idx="2"/>
          </p:cNvCxnSpPr>
          <p:nvPr/>
        </p:nvCxnSpPr>
        <p:spPr bwMode="auto">
          <a:xfrm>
            <a:off x="8015288" y="4576763"/>
            <a:ext cx="0" cy="223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900988" y="48006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34" name="Oval 33"/>
          <p:cNvSpPr/>
          <p:nvPr/>
        </p:nvSpPr>
        <p:spPr>
          <a:xfrm>
            <a:off x="7959725" y="4857750"/>
            <a:ext cx="114300" cy="1143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111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/>
              <a:t>Gestionnaires d'exceptions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Un gestionnaire d'exception est un élément qui spécifie quoi exécuter dans le cas où l'exception spécifiée se produit pendant l'exécution du nœud protégé</a:t>
            </a:r>
          </a:p>
          <a:p>
            <a:endParaRPr lang="fr-CA" altLang="fr-FR" smtClean="0"/>
          </a:p>
          <a:p>
            <a:endParaRPr lang="fr-CA" altLang="fr-FR" smtClean="0"/>
          </a:p>
          <a:p>
            <a:endParaRPr lang="fr-CA" altLang="fr-FR" smtClean="0"/>
          </a:p>
          <a:p>
            <a:r>
              <a:rPr lang="fr-CA" altLang="fr-FR" smtClean="0"/>
              <a:t>En Java</a:t>
            </a:r>
          </a:p>
          <a:p>
            <a:pPr lvl="1"/>
            <a:r>
              <a:rPr lang="fr-CA" altLang="fr-FR" smtClean="0"/>
              <a:t>“Try block” correspond à un “Protected Node”</a:t>
            </a:r>
          </a:p>
          <a:p>
            <a:pPr lvl="1"/>
            <a:r>
              <a:rPr lang="fr-CA" altLang="fr-FR" smtClean="0"/>
              <a:t>“Catch block” correspond à un “Handler Body Node”</a:t>
            </a:r>
          </a:p>
          <a:p>
            <a:endParaRPr lang="fr-CA" altLang="fr-FR" smtClean="0"/>
          </a:p>
          <a:p>
            <a:endParaRPr lang="fr-CA" altLang="fr-FR" smtClean="0"/>
          </a:p>
          <a:p>
            <a:endParaRPr lang="fr-CA" altLang="fr-FR" smtClean="0"/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2DA57D5F-BDF1-48EF-A4BA-C3A6C1C93D51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16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481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24200"/>
            <a:ext cx="373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98612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Diagrammes D’activités UML</a:t>
            </a:r>
            <a:endParaRPr lang="fr-CA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Un exemple d'un diagramme d'activité est illustrée ci-dessous</a:t>
            </a:r>
          </a:p>
          <a:p>
            <a:r>
              <a:rPr lang="fr-CA" altLang="fr-FR" i="1" smtClean="0"/>
              <a:t>(Nous reviendrons sur ce diagramme)</a:t>
            </a:r>
          </a:p>
          <a:p>
            <a:endParaRPr lang="fr-CA" altLang="fr-FR" i="1" smtClean="0"/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C7F00964-3D57-47C7-A18C-13143DFCCE88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3797" name="Picture 6" descr="An example of business flow activity to process purchase order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82900"/>
            <a:ext cx="857250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149220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Activité</a:t>
            </a:r>
            <a:endParaRPr lang="fr-CA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Une activité est la spécification d'une séquence paramétrée de comportement</a:t>
            </a:r>
          </a:p>
          <a:p>
            <a:endParaRPr lang="fr-CA" altLang="fr-FR" smtClean="0"/>
          </a:p>
          <a:p>
            <a:r>
              <a:rPr lang="fr-CA" altLang="fr-FR" smtClean="0"/>
              <a:t>Montré comme un rectangle aux coins arrondis renfermant toutes les actions et les flux de contrôle</a:t>
            </a:r>
          </a:p>
          <a:p>
            <a:endParaRPr lang="fr-CA" altLang="fr-FR" smtClean="0"/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73B350FC-8315-45DA-A7F4-B4D3ACE08E62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48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86200"/>
            <a:ext cx="54864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32888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Actions et Contraintes</a:t>
            </a:r>
            <a:endParaRPr lang="fr-CA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7620000" cy="4373563"/>
          </a:xfrm>
        </p:spPr>
        <p:txBody>
          <a:bodyPr/>
          <a:lstStyle/>
          <a:p>
            <a:r>
              <a:rPr lang="fr-CA" altLang="fr-FR" smtClean="0"/>
              <a:t>Une action représente une étape unique dans une activité</a:t>
            </a:r>
          </a:p>
          <a:p>
            <a:endParaRPr lang="fr-CA" altLang="fr-FR" smtClean="0"/>
          </a:p>
          <a:p>
            <a:endParaRPr lang="fr-CA" altLang="fr-FR" smtClean="0"/>
          </a:p>
          <a:p>
            <a:r>
              <a:rPr lang="fr-CA" altLang="fr-FR" smtClean="0"/>
              <a:t>Les contraintes peuvent être attachés aux actions</a:t>
            </a:r>
          </a:p>
          <a:p>
            <a:endParaRPr lang="fr-CA" altLang="fr-FR" smtClean="0"/>
          </a:p>
          <a:p>
            <a:endParaRPr lang="fr-CA" altLang="fr-FR" smtClean="0"/>
          </a:p>
        </p:txBody>
      </p:sp>
      <p:sp>
        <p:nvSpPr>
          <p:cNvPr id="3584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57C7197C-D88D-4F4A-BAB0-67CE1FBF765C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584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075" y="2362200"/>
            <a:ext cx="12954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581400"/>
            <a:ext cx="2286000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39763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flux de contrôle</a:t>
            </a:r>
            <a:endParaRPr lang="fr-CA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572000"/>
          </a:xfrm>
        </p:spPr>
        <p:txBody>
          <a:bodyPr/>
          <a:lstStyle/>
          <a:p>
            <a:r>
              <a:rPr lang="fr-CA" altLang="fr-FR" smtClean="0"/>
              <a:t>Indique le flux de contrôle d'une action à la prochaine</a:t>
            </a:r>
          </a:p>
          <a:p>
            <a:pPr lvl="1"/>
            <a:r>
              <a:rPr lang="fr-CA" altLang="fr-FR" smtClean="0"/>
              <a:t>Sa notation est une flèche</a:t>
            </a:r>
          </a:p>
          <a:p>
            <a:pPr lvl="1"/>
            <a:endParaRPr lang="fr-CA" altLang="fr-FR" smtClean="0"/>
          </a:p>
          <a:p>
            <a:endParaRPr lang="fr-CA" altLang="fr-FR" smtClean="0"/>
          </a:p>
          <a:p>
            <a:r>
              <a:rPr lang="fr-CA" altLang="fr-FR" smtClean="0"/>
              <a:t>Nœud Initial</a:t>
            </a:r>
          </a:p>
          <a:p>
            <a:endParaRPr lang="fr-CA" altLang="fr-FR" smtClean="0"/>
          </a:p>
          <a:p>
            <a:endParaRPr lang="fr-CA" altLang="fr-FR" smtClean="0"/>
          </a:p>
          <a:p>
            <a:r>
              <a:rPr lang="fr-CA" altLang="fr-FR" smtClean="0"/>
              <a:t>Nœud Final, deux types:</a:t>
            </a:r>
          </a:p>
          <a:p>
            <a:endParaRPr lang="fr-CA" altLang="fr-FR" sz="1800" b="0" smtClean="0"/>
          </a:p>
          <a:p>
            <a:endParaRPr lang="fr-CA" altLang="fr-FR" sz="1800" b="0" smtClean="0"/>
          </a:p>
          <a:p>
            <a:r>
              <a:rPr lang="fr-CA" altLang="fr-FR" sz="1800" b="0" smtClean="0"/>
              <a:t>	Nœud Final d’une Activité		Nœud Final d’un Flux</a:t>
            </a: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7E5A8952-62E8-44D2-8CB8-904FC5E19D37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686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789238"/>
            <a:ext cx="36576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16338"/>
            <a:ext cx="25908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5205413"/>
            <a:ext cx="2590800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5226050"/>
            <a:ext cx="20716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4190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Flux D’objets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r>
              <a:rPr lang="fr-CA" dirty="0" smtClean="0"/>
              <a:t>Un flux d'objet est un trajet le long duquel des objets peuvent passer</a:t>
            </a:r>
          </a:p>
          <a:p>
            <a:pPr lvl="1">
              <a:buFont typeface="Arial" charset="0"/>
              <a:buChar char="•"/>
              <a:defRPr/>
            </a:pPr>
            <a:r>
              <a:rPr lang="fr-CA" dirty="0" smtClean="0"/>
              <a:t>Un objet est représentée par un rectangle</a:t>
            </a:r>
          </a:p>
          <a:p>
            <a:pPr lvl="1">
              <a:buFont typeface="Arial" charset="0"/>
              <a:buChar char="•"/>
              <a:defRPr/>
            </a:pPr>
            <a:endParaRPr lang="fr-CA" dirty="0" smtClean="0"/>
          </a:p>
          <a:p>
            <a:pPr lvl="1">
              <a:buFont typeface="Arial" charset="0"/>
              <a:buChar char="•"/>
              <a:defRPr/>
            </a:pPr>
            <a:endParaRPr lang="fr-CA" dirty="0" smtClean="0"/>
          </a:p>
          <a:p>
            <a:pPr lvl="1">
              <a:buFont typeface="Arial" charset="0"/>
              <a:buChar char="•"/>
              <a:defRPr/>
            </a:pPr>
            <a:endParaRPr lang="fr-CA" dirty="0" smtClean="0"/>
          </a:p>
          <a:p>
            <a:pPr indent="-182563">
              <a:buFont typeface="Arial" charset="0"/>
              <a:buNone/>
              <a:defRPr/>
            </a:pPr>
            <a:r>
              <a:rPr lang="fr-CA" dirty="0" smtClean="0"/>
              <a:t>Un autre façon pour montrer la même chose:</a:t>
            </a:r>
            <a:endParaRPr lang="fr-CA" dirty="0"/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E4405ACC-0622-4B38-B99D-0D6DEF68B1C8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789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163" y="2852738"/>
            <a:ext cx="6240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238" y="4572000"/>
            <a:ext cx="6227762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17075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Décision et nœuds  de fusion</a:t>
            </a:r>
            <a:endParaRPr lang="fr-CA" dirty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Les nœuds de décision et fusion ont la même notation: une forme de diamant</a:t>
            </a:r>
          </a:p>
          <a:p>
            <a:r>
              <a:rPr lang="fr-CA" altLang="fr-FR" smtClean="0"/>
              <a:t>Le flux de contrôle qui sort d’un nœud de décision sont associé avec des conditions</a:t>
            </a:r>
          </a:p>
          <a:p>
            <a:endParaRPr lang="fr-CA" altLang="fr-FR" smtClean="0"/>
          </a:p>
        </p:txBody>
      </p:sp>
      <p:sp>
        <p:nvSpPr>
          <p:cNvPr id="3891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EB338434-624A-4A2A-A1B8-88B50FBDAAE7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89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6637338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8521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Nœuds de </a:t>
            </a:r>
            <a:r>
              <a:rPr lang="fr-CA" dirty="0" err="1" smtClean="0"/>
              <a:t>Fork</a:t>
            </a:r>
            <a:r>
              <a:rPr lang="fr-CA" dirty="0" smtClean="0"/>
              <a:t> et Jonction (</a:t>
            </a:r>
            <a:r>
              <a:rPr lang="fr-CA" dirty="0" err="1" smtClean="0"/>
              <a:t>join</a:t>
            </a:r>
            <a:r>
              <a:rPr lang="fr-CA" dirty="0" smtClean="0"/>
              <a:t>)</a:t>
            </a:r>
            <a:endParaRPr lang="fr-CA" dirty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Les nœuds de fork et join ont la même notation: soit une barre horizontale ou verticale</a:t>
            </a:r>
          </a:p>
          <a:p>
            <a:r>
              <a:rPr lang="fr-CA" altLang="fr-FR" smtClean="0"/>
              <a:t>Ils indiquent le début et la fin des threads (fils) de contrôle simultanés</a:t>
            </a:r>
          </a:p>
          <a:p>
            <a:pPr lvl="1"/>
            <a:r>
              <a:rPr lang="fr-CA" altLang="fr-FR" smtClean="0"/>
              <a:t>« Join » synchronise deux entrées et produit une seule sortie</a:t>
            </a:r>
          </a:p>
          <a:p>
            <a:pPr lvl="1"/>
            <a:r>
              <a:rPr lang="fr-CA" altLang="fr-FR" smtClean="0"/>
              <a:t>Le flux de sortie de «  join» ne peut pas exécuter jusqu'à ce que toutes les flux d’entrées ont été reçues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7470A6EA-A435-40A3-8CC4-3934162C322C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399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292600"/>
            <a:ext cx="65786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338547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1371600"/>
          </a:xfrm>
        </p:spPr>
        <p:txBody>
          <a:bodyPr/>
          <a:lstStyle/>
          <a:p>
            <a:pPr>
              <a:defRPr/>
            </a:pPr>
            <a:r>
              <a:rPr lang="fr-CA" dirty="0" smtClean="0"/>
              <a:t>Partition</a:t>
            </a:r>
            <a:endParaRPr lang="fr-CA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mtClean="0"/>
              <a:t>Représenté comme couloir de natation horizontal ou vertical </a:t>
            </a:r>
          </a:p>
          <a:p>
            <a:pPr lvl="1"/>
            <a:r>
              <a:rPr lang="fr-CA" altLang="fr-FR" smtClean="0"/>
              <a:t>Représente un groupe d’actions qui ont des caractéristiques communes</a:t>
            </a:r>
          </a:p>
          <a:p>
            <a:pPr lvl="1"/>
            <a:endParaRPr lang="fr-CA" altLang="fr-FR" smtClean="0"/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B97B5DCA-55A8-4D41-8813-F8E8D6BCEF86}" type="slidenum">
              <a:rPr lang="fr-CA" altLang="fr-FR" sz="1200" b="0" smtClean="0">
                <a:solidFill>
                  <a:srgbClr val="898989"/>
                </a:solidFill>
                <a:latin typeface="Times New Roman" pitchFamily="18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9</a:t>
            </a:fld>
            <a:endParaRPr lang="fr-CA" altLang="fr-FR" sz="1200" b="0" smtClean="0">
              <a:solidFill>
                <a:srgbClr val="898989"/>
              </a:solidFill>
              <a:latin typeface="Times New Roman" pitchFamily="18" charset="0"/>
            </a:endParaRPr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525" y="2971800"/>
            <a:ext cx="4919663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Font typeface="Arial" pitchFamily="34" charset="0"/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fr-FR" sz="1000" b="0" smtClean="0">
                <a:latin typeface="Times New Roman" pitchFamily="18" charset="0"/>
              </a:rPr>
              <a:t>SEG2506 – Hiver 2014 – Hussein Al Osman</a:t>
            </a:r>
          </a:p>
        </p:txBody>
      </p:sp>
    </p:spTree>
    <p:extLst>
      <p:ext uri="{BB962C8B-B14F-4D97-AF65-F5344CB8AC3E}">
        <p14:creationId xmlns:p14="http://schemas.microsoft.com/office/powerpoint/2010/main" val="124700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584</Words>
  <Application>Microsoft Office PowerPoint</Application>
  <PresentationFormat>On-screen Show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Thème Office</vt:lpstr>
      <vt:lpstr>1_Essential</vt:lpstr>
      <vt:lpstr>Diagrammes D’activités UML</vt:lpstr>
      <vt:lpstr>Diagrammes D’activités UML</vt:lpstr>
      <vt:lpstr>Activité</vt:lpstr>
      <vt:lpstr>Actions et Contraintes</vt:lpstr>
      <vt:lpstr>flux de contrôle</vt:lpstr>
      <vt:lpstr>Flux D’objets</vt:lpstr>
      <vt:lpstr>Décision et nœuds  de fusion</vt:lpstr>
      <vt:lpstr>Nœuds de Fork et Jonction (join)</vt:lpstr>
      <vt:lpstr>Partition</vt:lpstr>
      <vt:lpstr>Diagrammes D’activités UML</vt:lpstr>
      <vt:lpstr>La gestion des problèmes dans les projets de logiciel</vt:lpstr>
      <vt:lpstr>Plus sur les  Diagrammes D’activités</vt:lpstr>
      <vt:lpstr>Régions d'activité interruptible</vt:lpstr>
      <vt:lpstr>Régions d'extension</vt:lpstr>
      <vt:lpstr>Régions d'extension</vt:lpstr>
      <vt:lpstr>Gestionnaires d'exceptions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Séance 0</dc:title>
  <dc:creator>halosman</dc:creator>
  <cp:lastModifiedBy>Gregor v. Bochmann</cp:lastModifiedBy>
  <cp:revision>12</cp:revision>
  <dcterms:created xsi:type="dcterms:W3CDTF">2014-09-04T14:27:39Z</dcterms:created>
  <dcterms:modified xsi:type="dcterms:W3CDTF">2015-01-13T22:48:23Z</dcterms:modified>
</cp:coreProperties>
</file>